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9" r:id="rId5"/>
  </p:sldMasterIdLst>
  <p:notesMasterIdLst>
    <p:notesMasterId r:id="rId13"/>
  </p:notesMasterIdLst>
  <p:handoutMasterIdLst>
    <p:handoutMasterId r:id="rId14"/>
  </p:handoutMasterIdLst>
  <p:sldIdLst>
    <p:sldId id="256" r:id="rId6"/>
    <p:sldId id="341" r:id="rId7"/>
    <p:sldId id="317" r:id="rId8"/>
    <p:sldId id="348" r:id="rId9"/>
    <p:sldId id="349" r:id="rId10"/>
    <p:sldId id="337" r:id="rId11"/>
    <p:sldId id="354" r:id="rId12"/>
  </p:sldIdLst>
  <p:sldSz cx="14630400" cy="8229600"/>
  <p:notesSz cx="6858000" cy="9144000"/>
  <p:defaultTextStyle>
    <a:defPPr>
      <a:defRPr lang="en-US"/>
    </a:defPPr>
    <a:lvl1pPr marL="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76B2"/>
    <a:srgbClr val="826F05"/>
    <a:srgbClr val="FFFBF3"/>
    <a:srgbClr val="FCE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08" autoAdjust="0"/>
    <p:restoredTop sz="80984" autoAdjust="0"/>
  </p:normalViewPr>
  <p:slideViewPr>
    <p:cSldViewPr snapToGrid="0" snapToObjects="1">
      <p:cViewPr varScale="1">
        <p:scale>
          <a:sx n="42" d="100"/>
          <a:sy n="42" d="100"/>
        </p:scale>
        <p:origin x="498" y="42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YouScience.com Copyright 2015 All Rights Reserved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1D450-D8CF-D841-B22F-0A6653856B44}" type="datetime1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YouScience Kick-Off PowerPoint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16B5D-2E83-A544-BF3E-58FE90D98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2769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YouScience.com Copyright 2015 All Rights Reserved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5F2AE-8959-6449-8322-B0A1CA537CB3}" type="datetime1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YouScience Kick-Off PowerPoint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6919E-5693-6346-ADD2-7E153DD3C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1109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NOTE: This PowerPoint presentation was created to help you walk high school students through their </a:t>
            </a:r>
            <a:r>
              <a:rPr lang="en-US" sz="1200" dirty="0" err="1"/>
              <a:t>YouScience</a:t>
            </a:r>
            <a:r>
              <a:rPr lang="en-US" sz="1200" dirty="0"/>
              <a:t> Summit results.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6919E-5693-6346-ADD2-7E153DD3CB6D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YouScience Kick-Off PowerPoint Presentation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YouScience.com Copyright 2015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7984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YouScience.com Copyright 2015 All Rights Reserved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YouScience Kick-Off PowerPoint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919E-5693-6346-ADD2-7E153DD3CB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3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 public school students MUST log in through SLDS (not through our website).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YouScience.com Copyright 2015 All Rights Reserved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YouScience Kick-Off PowerPoint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919E-5693-6346-ADD2-7E153DD3CB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86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YouScience.com Copyright 2015 All Rights Reserved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YouScience Kick-Off PowerPoint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919E-5693-6346-ADD2-7E153DD3CB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39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YouScience.com Copyright 2015 All Rights Reserved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YouScience Kick-Off PowerPoint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919E-5693-6346-ADD2-7E153DD3CB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40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YouScience.com Copyright 2015 All Rights Reserved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YouScience Kick-Off PowerPoint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919E-5693-6346-ADD2-7E153DD3CB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5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95"/>
            <a:ext cx="14630400" cy="8259526"/>
          </a:xfrm>
          <a:prstGeom prst="rect">
            <a:avLst/>
          </a:prstGeom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644889" y="397258"/>
            <a:ext cx="11772901" cy="924466"/>
          </a:xfrm>
          <a:prstGeom prst="rect">
            <a:avLst/>
          </a:prstGeom>
          <a:noFill/>
        </p:spPr>
        <p:txBody>
          <a:bodyPr lIns="0" tIns="0" rIns="0" bIns="0"/>
          <a:lstStyle>
            <a:lvl1pPr defTabSz="657101">
              <a:lnSpc>
                <a:spcPct val="100000"/>
              </a:lnSpc>
              <a:defRPr b="1" i="0">
                <a:solidFill>
                  <a:srgbClr val="5576B2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1pPr>
          </a:lstStyle>
          <a:p>
            <a:pPr lvl="0">
              <a:defRPr sz="1800"/>
            </a:pPr>
            <a:r>
              <a:rPr sz="9440" dirty="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422567" y="1874260"/>
            <a:ext cx="11772901" cy="953691"/>
          </a:xfrm>
          <a:prstGeom prst="rect">
            <a:avLst/>
          </a:prstGeom>
        </p:spPr>
        <p:txBody>
          <a:bodyPr lIns="0" tIns="0" rIns="0" bIns="0"/>
          <a:lstStyle>
            <a:lvl1pPr algn="l" defTabSz="657101">
              <a:lnSpc>
                <a:spcPct val="100000"/>
              </a:lnSpc>
              <a:spcBef>
                <a:spcPts val="0"/>
              </a:spcBef>
              <a:defRPr sz="4000">
                <a:latin typeface="Proxima Nova" charset="0"/>
                <a:ea typeface="Proxima Nova" charset="0"/>
                <a:cs typeface="Proxima Nova" charset="0"/>
                <a:sym typeface="Gill Sans"/>
              </a:defRPr>
            </a:lvl1pPr>
            <a:lvl2pPr indent="0" algn="l" defTabSz="657101">
              <a:lnSpc>
                <a:spcPct val="100000"/>
              </a:lnSpc>
              <a:spcBef>
                <a:spcPts val="0"/>
              </a:spcBef>
              <a:defRPr sz="4000">
                <a:latin typeface="Proxima Nova" charset="0"/>
                <a:ea typeface="Proxima Nova" charset="0"/>
                <a:cs typeface="Proxima Nova" charset="0"/>
                <a:sym typeface="Gill Sans"/>
              </a:defRPr>
            </a:lvl2pPr>
            <a:lvl3pPr indent="0" algn="l" defTabSz="657101">
              <a:lnSpc>
                <a:spcPct val="100000"/>
              </a:lnSpc>
              <a:spcBef>
                <a:spcPts val="0"/>
              </a:spcBef>
              <a:defRPr sz="4000">
                <a:latin typeface="Proxima Nova" charset="0"/>
                <a:ea typeface="Proxima Nova" charset="0"/>
                <a:cs typeface="Proxima Nova" charset="0"/>
                <a:sym typeface="Gill Sans"/>
              </a:defRPr>
            </a:lvl3pPr>
            <a:lvl4pPr indent="0" algn="l" defTabSz="657101">
              <a:lnSpc>
                <a:spcPct val="100000"/>
              </a:lnSpc>
              <a:spcBef>
                <a:spcPts val="0"/>
              </a:spcBef>
              <a:defRPr sz="4000">
                <a:latin typeface="Proxima Nova" charset="0"/>
                <a:ea typeface="Proxima Nova" charset="0"/>
                <a:cs typeface="Proxima Nova" charset="0"/>
                <a:sym typeface="Gill Sans"/>
              </a:defRPr>
            </a:lvl4pPr>
            <a:lvl5pPr indent="0" algn="l" defTabSz="657101">
              <a:lnSpc>
                <a:spcPct val="100000"/>
              </a:lnSpc>
              <a:spcBef>
                <a:spcPts val="0"/>
              </a:spcBef>
              <a:defRPr sz="4000">
                <a:latin typeface="Proxima Nova" charset="0"/>
                <a:ea typeface="Proxima Nova" charset="0"/>
                <a:cs typeface="Proxima Nova" charset="0"/>
                <a:sym typeface="Gill Sans"/>
              </a:defRPr>
            </a:lvl5pPr>
          </a:lstStyle>
          <a:p>
            <a:pPr lvl="0">
              <a:defRPr sz="1800"/>
            </a:pPr>
            <a:r>
              <a:rPr sz="4000" dirty="0"/>
              <a:t>Body Level One</a:t>
            </a:r>
          </a:p>
          <a:p>
            <a:pPr lvl="1">
              <a:defRPr sz="1800"/>
            </a:pPr>
            <a:r>
              <a:rPr sz="4000" dirty="0"/>
              <a:t>Body Level Two</a:t>
            </a:r>
          </a:p>
          <a:p>
            <a:pPr lvl="2">
              <a:defRPr sz="1800"/>
            </a:pPr>
            <a:r>
              <a:rPr sz="4000" dirty="0"/>
              <a:t>Body Level Three</a:t>
            </a:r>
          </a:p>
          <a:p>
            <a:pPr lvl="3">
              <a:defRPr sz="1800"/>
            </a:pPr>
            <a:r>
              <a:rPr sz="4000" dirty="0"/>
              <a:t>Body Level Four</a:t>
            </a:r>
          </a:p>
          <a:p>
            <a:pPr lvl="4">
              <a:defRPr sz="1800"/>
            </a:pPr>
            <a:r>
              <a:rPr sz="4000" dirty="0"/>
              <a:t>Body Level Five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95468" y="7784759"/>
            <a:ext cx="1779371" cy="4744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20" b="1" i="0" baseline="0">
                <a:solidFill>
                  <a:schemeClr val="bg1"/>
                </a:solidFill>
                <a:latin typeface="Proxima Nova Semibold" charset="0"/>
                <a:ea typeface="Proxima Nova Semibold" charset="0"/>
                <a:cs typeface="Proxima Nova Semibold" charset="0"/>
              </a:defRPr>
            </a:lvl1pPr>
          </a:lstStyle>
          <a:p>
            <a:r>
              <a:rPr lang="en-US"/>
              <a:t> </a:t>
            </a:r>
            <a:fld id="{AD4F0517-2690-9347-8191-A48CB6973DE3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5120"/>
            </a:lvl1pPr>
            <a:lvl2pPr marL="731520" indent="0">
              <a:buNone/>
              <a:defRPr sz="4480"/>
            </a:lvl2pPr>
            <a:lvl3pPr marL="1463040" indent="0">
              <a:buNone/>
              <a:defRPr sz="384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240"/>
            </a:lvl1pPr>
            <a:lvl2pPr marL="731520" indent="0">
              <a:buNone/>
              <a:defRPr sz="1920"/>
            </a:lvl2pPr>
            <a:lvl3pPr marL="1463040" indent="0">
              <a:buNone/>
              <a:defRPr sz="1600"/>
            </a:lvl3pPr>
            <a:lvl4pPr marL="2194560" indent="0">
              <a:buNone/>
              <a:defRPr sz="1440"/>
            </a:lvl4pPr>
            <a:lvl5pPr marL="2926080" indent="0">
              <a:buNone/>
              <a:defRPr sz="1440"/>
            </a:lvl5pPr>
            <a:lvl6pPr marL="3657600" indent="0">
              <a:buNone/>
              <a:defRPr sz="1440"/>
            </a:lvl6pPr>
            <a:lvl7pPr marL="4389120" indent="0">
              <a:buNone/>
              <a:defRPr sz="1440"/>
            </a:lvl7pPr>
            <a:lvl8pPr marL="5120640" indent="0">
              <a:buNone/>
              <a:defRPr sz="1440"/>
            </a:lvl8pPr>
            <a:lvl9pPr marL="5852160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2B1F-CB2E-DB47-9D91-28B9EEA1C822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C3CA-2D6D-374E-857E-8E65380E9BB1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7"/>
            <a:ext cx="329184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7"/>
            <a:ext cx="963168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54B5-5EE4-AF42-9237-C65FF163B99C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35224" y="7665491"/>
            <a:ext cx="1779371" cy="4744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20" b="1" i="0" baseline="0">
                <a:solidFill>
                  <a:schemeClr val="bg1"/>
                </a:solidFill>
                <a:latin typeface="Proxima Nova Semibold" charset="0"/>
                <a:ea typeface="Proxima Nova Semibold" charset="0"/>
                <a:cs typeface="Proxima Nova Semibold" charset="0"/>
              </a:defRPr>
            </a:lvl1pPr>
          </a:lstStyle>
          <a:p>
            <a:r>
              <a:rPr lang="en-US" dirty="0"/>
              <a:t> </a:t>
            </a:r>
            <a:fld id="{AD4F0517-2690-9347-8191-A48CB6973DE3}" type="slidenum">
              <a:rPr lang="en-US" smtClean="0">
                <a:solidFill>
                  <a:schemeClr val="accent1"/>
                </a:solidFill>
              </a:rPr>
              <a:pPr/>
              <a:t>‹#›</a:t>
            </a:fld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5" t="18103" r="16789" b="26060"/>
          <a:stretch/>
        </p:blipFill>
        <p:spPr>
          <a:xfrm>
            <a:off x="433670" y="6957829"/>
            <a:ext cx="2422438" cy="118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4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7782"/>
            <a:ext cx="12435840" cy="17627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539B-D6C9-844C-91E5-7662C2C4448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4FC-C273-2C4F-9C05-05A30F86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79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539B-D6C9-844C-91E5-7662C2C4448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4FC-C273-2C4F-9C05-05A30F86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11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0"/>
            <a:ext cx="12435840" cy="163576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7422"/>
            <a:ext cx="12435840" cy="180085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539B-D6C9-844C-91E5-7662C2C4448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4FC-C273-2C4F-9C05-05A30F86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80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1"/>
            <a:ext cx="6461760" cy="5430520"/>
          </a:xfr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1"/>
            <a:ext cx="6461760" cy="5430520"/>
          </a:xfr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539B-D6C9-844C-91E5-7662C2C4448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4FC-C273-2C4F-9C05-05A30F86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51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1501"/>
            <a:ext cx="6464301" cy="76961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11121"/>
            <a:ext cx="6464301" cy="4739640"/>
          </a:xfrm>
        </p:spPr>
        <p:txBody>
          <a:bodyPr/>
          <a:lstStyle>
            <a:lvl1pPr>
              <a:defRPr sz="3840"/>
            </a:lvl1pPr>
            <a:lvl2pPr>
              <a:defRPr sz="3200"/>
            </a:lvl2pPr>
            <a:lvl3pPr>
              <a:defRPr sz="2880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1501"/>
            <a:ext cx="6466840" cy="76961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11121"/>
            <a:ext cx="6466840" cy="4739640"/>
          </a:xfrm>
        </p:spPr>
        <p:txBody>
          <a:bodyPr/>
          <a:lstStyle>
            <a:lvl1pPr>
              <a:defRPr sz="3840"/>
            </a:lvl1pPr>
            <a:lvl2pPr>
              <a:defRPr sz="3200"/>
            </a:lvl2pPr>
            <a:lvl3pPr>
              <a:defRPr sz="2880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539B-D6C9-844C-91E5-7662C2C4448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4FC-C273-2C4F-9C05-05A30F86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66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539B-D6C9-844C-91E5-7662C2C4448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4FC-C273-2C4F-9C05-05A30F86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4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3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B436-F0BC-B747-8D3F-C849739EBEFA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539B-D6C9-844C-91E5-7662C2C4448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4FC-C273-2C4F-9C05-05A30F86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7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2"/>
            <a:ext cx="4813301" cy="1394459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2"/>
            <a:ext cx="8178800" cy="7023099"/>
          </a:xfrm>
        </p:spPr>
        <p:txBody>
          <a:bodyPr/>
          <a:lstStyle>
            <a:lvl1pPr>
              <a:defRPr sz="5120"/>
            </a:lvl1pPr>
            <a:lvl2pPr>
              <a:defRPr sz="4480"/>
            </a:lvl2pPr>
            <a:lvl3pPr>
              <a:defRPr sz="384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8640"/>
          </a:xfrm>
        </p:spPr>
        <p:txBody>
          <a:bodyPr/>
          <a:lstStyle>
            <a:lvl1pPr marL="0" indent="0">
              <a:buNone/>
              <a:defRPr sz="2240"/>
            </a:lvl1pPr>
            <a:lvl2pPr marL="731520" indent="0">
              <a:buNone/>
              <a:defRPr sz="1920"/>
            </a:lvl2pPr>
            <a:lvl3pPr marL="1463040" indent="0">
              <a:buNone/>
              <a:defRPr sz="1600"/>
            </a:lvl3pPr>
            <a:lvl4pPr marL="2194560" indent="0">
              <a:buNone/>
              <a:defRPr sz="1440"/>
            </a:lvl4pPr>
            <a:lvl5pPr marL="2926080" indent="0">
              <a:buNone/>
              <a:defRPr sz="1440"/>
            </a:lvl5pPr>
            <a:lvl6pPr marL="3657600" indent="0">
              <a:buNone/>
              <a:defRPr sz="1440"/>
            </a:lvl6pPr>
            <a:lvl7pPr marL="4389120" indent="0">
              <a:buNone/>
              <a:defRPr sz="1440"/>
            </a:lvl7pPr>
            <a:lvl8pPr marL="5120640" indent="0">
              <a:buNone/>
              <a:defRPr sz="1440"/>
            </a:lvl8pPr>
            <a:lvl9pPr marL="5852160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539B-D6C9-844C-91E5-7662C2C4448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4FC-C273-2C4F-9C05-05A30F86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72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6600"/>
            <a:ext cx="8778240" cy="4937760"/>
          </a:xfrm>
        </p:spPr>
        <p:txBody>
          <a:bodyPr/>
          <a:lstStyle>
            <a:lvl1pPr marL="0" indent="0">
              <a:buNone/>
              <a:defRPr sz="5120"/>
            </a:lvl1pPr>
            <a:lvl2pPr marL="731520" indent="0">
              <a:buNone/>
              <a:defRPr sz="4480"/>
            </a:lvl2pPr>
            <a:lvl3pPr marL="1463040" indent="0">
              <a:buNone/>
              <a:defRPr sz="384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1440"/>
            <a:ext cx="8778240" cy="965200"/>
          </a:xfrm>
        </p:spPr>
        <p:txBody>
          <a:bodyPr/>
          <a:lstStyle>
            <a:lvl1pPr marL="0" indent="0">
              <a:buNone/>
              <a:defRPr sz="2240"/>
            </a:lvl1pPr>
            <a:lvl2pPr marL="731520" indent="0">
              <a:buNone/>
              <a:defRPr sz="1920"/>
            </a:lvl2pPr>
            <a:lvl3pPr marL="1463040" indent="0">
              <a:buNone/>
              <a:defRPr sz="1600"/>
            </a:lvl3pPr>
            <a:lvl4pPr marL="2194560" indent="0">
              <a:buNone/>
              <a:defRPr sz="1440"/>
            </a:lvl4pPr>
            <a:lvl5pPr marL="2926080" indent="0">
              <a:buNone/>
              <a:defRPr sz="1440"/>
            </a:lvl5pPr>
            <a:lvl6pPr marL="3657600" indent="0">
              <a:buNone/>
              <a:defRPr sz="1440"/>
            </a:lvl6pPr>
            <a:lvl7pPr marL="4389120" indent="0">
              <a:buNone/>
              <a:defRPr sz="1440"/>
            </a:lvl7pPr>
            <a:lvl8pPr marL="5120640" indent="0">
              <a:buNone/>
              <a:defRPr sz="1440"/>
            </a:lvl8pPr>
            <a:lvl9pPr marL="5852160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539B-D6C9-844C-91E5-7662C2C4448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4FC-C273-2C4F-9C05-05A30F86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32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539B-D6C9-844C-91E5-7662C2C4448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4FC-C273-2C4F-9C05-05A30F86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79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30200"/>
            <a:ext cx="3291840" cy="70205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30200"/>
            <a:ext cx="9631680" cy="70205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539B-D6C9-844C-91E5-7662C2C4448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4FC-C273-2C4F-9C05-05A30F86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5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D188-3820-7841-8F1D-682CCC79F1A7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3"/>
            <a:ext cx="12435840" cy="1634491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68A5-43D6-1942-8A0E-D10591B6F512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5"/>
          </a:xfr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5"/>
          </a:xfr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903-4D2F-ED42-A77D-FFEBA9DE749D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5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</p:spPr>
        <p:txBody>
          <a:bodyPr/>
          <a:lstStyle>
            <a:lvl1pPr>
              <a:defRPr sz="3840"/>
            </a:lvl1pPr>
            <a:lvl2pPr>
              <a:defRPr sz="3200"/>
            </a:lvl2pPr>
            <a:lvl3pPr>
              <a:defRPr sz="2880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4" y="1842136"/>
            <a:ext cx="6466840" cy="767715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4" y="2609849"/>
            <a:ext cx="6466840" cy="4741546"/>
          </a:xfrm>
        </p:spPr>
        <p:txBody>
          <a:bodyPr/>
          <a:lstStyle>
            <a:lvl1pPr>
              <a:defRPr sz="3840"/>
            </a:lvl1pPr>
            <a:lvl2pPr>
              <a:defRPr sz="3200"/>
            </a:lvl2pPr>
            <a:lvl3pPr>
              <a:defRPr sz="2880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2C3F-B3F2-8D42-831B-C8F18B6D9C78}" type="datetime1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F1D9-20FA-7149-96A6-7F3D40950537}" type="datetime1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ACAA-6458-C94C-999E-7F4AD64A5778}" type="datetime1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4" y="327661"/>
            <a:ext cx="4813301" cy="139446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2"/>
            <a:ext cx="8178800" cy="7023736"/>
          </a:xfrm>
        </p:spPr>
        <p:txBody>
          <a:bodyPr/>
          <a:lstStyle>
            <a:lvl1pPr>
              <a:defRPr sz="5120"/>
            </a:lvl1pPr>
            <a:lvl2pPr>
              <a:defRPr sz="4480"/>
            </a:lvl2pPr>
            <a:lvl3pPr>
              <a:defRPr sz="384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4" y="1722123"/>
            <a:ext cx="4813301" cy="5629275"/>
          </a:xfrm>
        </p:spPr>
        <p:txBody>
          <a:bodyPr/>
          <a:lstStyle>
            <a:lvl1pPr marL="0" indent="0">
              <a:buNone/>
              <a:defRPr sz="2240"/>
            </a:lvl1pPr>
            <a:lvl2pPr marL="731520" indent="0">
              <a:buNone/>
              <a:defRPr sz="1920"/>
            </a:lvl2pPr>
            <a:lvl3pPr marL="1463040" indent="0">
              <a:buNone/>
              <a:defRPr sz="1600"/>
            </a:lvl3pPr>
            <a:lvl4pPr marL="2194560" indent="0">
              <a:buNone/>
              <a:defRPr sz="1440"/>
            </a:lvl4pPr>
            <a:lvl5pPr marL="2926080" indent="0">
              <a:buNone/>
              <a:defRPr sz="1440"/>
            </a:lvl5pPr>
            <a:lvl6pPr marL="3657600" indent="0">
              <a:buNone/>
              <a:defRPr sz="1440"/>
            </a:lvl6pPr>
            <a:lvl7pPr marL="4389120" indent="0">
              <a:buNone/>
              <a:defRPr sz="1440"/>
            </a:lvl7pPr>
            <a:lvl8pPr marL="5120640" indent="0">
              <a:buNone/>
              <a:defRPr sz="1440"/>
            </a:lvl8pPr>
            <a:lvl9pPr marL="5852160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5DE0-7760-1E46-86F7-641865B00A2F}" type="datetime1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3"/>
            <a:ext cx="3413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EB660-0EFC-B941-B096-CAE111A2B7E2}" type="datetime1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3"/>
            <a:ext cx="4632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3"/>
            <a:ext cx="3413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56" r:id="rId2"/>
    <p:sldLayoutId id="2147493457" r:id="rId3"/>
    <p:sldLayoutId id="2147493458" r:id="rId4"/>
    <p:sldLayoutId id="2147493459" r:id="rId5"/>
    <p:sldLayoutId id="2147493460" r:id="rId6"/>
    <p:sldLayoutId id="2147493461" r:id="rId7"/>
    <p:sldLayoutId id="2147493462" r:id="rId8"/>
    <p:sldLayoutId id="2147493463" r:id="rId9"/>
    <p:sldLayoutId id="2147493464" r:id="rId10"/>
    <p:sldLayoutId id="2147493465" r:id="rId11"/>
    <p:sldLayoutId id="2147493466" r:id="rId12"/>
    <p:sldLayoutId id="2147493481" r:id="rId13"/>
  </p:sldLayoutIdLst>
  <p:hf sldNum="0" hdr="0" ftr="0" dt="0"/>
  <p:txStyles>
    <p:titleStyle>
      <a:lvl1pPr algn="ctr" defTabSz="731520" rtl="0" eaLnBrk="1" latinLnBrk="0" hangingPunct="1">
        <a:spcBef>
          <a:spcPct val="0"/>
        </a:spcBef>
        <a:buNone/>
        <a:defRPr sz="70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731520" rtl="0" eaLnBrk="1" latinLnBrk="0" hangingPunct="1">
        <a:spcBef>
          <a:spcPct val="20000"/>
        </a:spcBef>
        <a:buFont typeface="Arial"/>
        <a:buChar char="•"/>
        <a:defRPr sz="512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731520" rtl="0" eaLnBrk="1" latinLnBrk="0" hangingPunct="1">
        <a:spcBef>
          <a:spcPct val="20000"/>
        </a:spcBef>
        <a:buFont typeface="Arial"/>
        <a:buChar char="–"/>
        <a:defRPr sz="448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30200"/>
            <a:ext cx="131673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1"/>
            <a:ext cx="13167360" cy="543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2"/>
            <a:ext cx="3413760" cy="4394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7539B-D6C9-844C-91E5-7662C2C4448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2"/>
            <a:ext cx="4632960" cy="4394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2"/>
            <a:ext cx="3413760" cy="4394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F84FC-C273-2C4F-9C05-05A30F86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0" r:id="rId1"/>
    <p:sldLayoutId id="2147493471" r:id="rId2"/>
    <p:sldLayoutId id="2147493472" r:id="rId3"/>
    <p:sldLayoutId id="2147493473" r:id="rId4"/>
    <p:sldLayoutId id="2147493474" r:id="rId5"/>
    <p:sldLayoutId id="2147493475" r:id="rId6"/>
    <p:sldLayoutId id="2147493476" r:id="rId7"/>
    <p:sldLayoutId id="2147493477" r:id="rId8"/>
    <p:sldLayoutId id="2147493478" r:id="rId9"/>
    <p:sldLayoutId id="2147493479" r:id="rId10"/>
    <p:sldLayoutId id="2147493480" r:id="rId11"/>
  </p:sldLayoutIdLst>
  <p:txStyles>
    <p:titleStyle>
      <a:lvl1pPr algn="ctr" defTabSz="731520" rtl="0" eaLnBrk="1" latinLnBrk="0" hangingPunct="1">
        <a:spcBef>
          <a:spcPct val="0"/>
        </a:spcBef>
        <a:buNone/>
        <a:defRPr sz="70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731520" rtl="0" eaLnBrk="1" latinLnBrk="0" hangingPunct="1">
        <a:spcBef>
          <a:spcPct val="20000"/>
        </a:spcBef>
        <a:buFont typeface="Arial"/>
        <a:buChar char="•"/>
        <a:defRPr sz="512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731520" rtl="0" eaLnBrk="1" latinLnBrk="0" hangingPunct="1">
        <a:spcBef>
          <a:spcPct val="20000"/>
        </a:spcBef>
        <a:buFont typeface="Arial"/>
        <a:buChar char="–"/>
        <a:defRPr sz="448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player.vimeo.com/video/347806606?app_id=12296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7" t="31906" r="23179" b="34511"/>
          <a:stretch/>
        </p:blipFill>
        <p:spPr>
          <a:xfrm>
            <a:off x="7229114" y="1329160"/>
            <a:ext cx="5100671" cy="19974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229114" y="935537"/>
            <a:ext cx="0" cy="28263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8067" y="1450729"/>
            <a:ext cx="6582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  <a:latin typeface="Proxima Nova ScOsf" charset="0"/>
                <a:ea typeface="Proxima Nova ScOsf" charset="0"/>
                <a:cs typeface="Proxima Nova ScOsf" charset="0"/>
              </a:rPr>
              <a:t>FIND YOUR </a:t>
            </a:r>
          </a:p>
          <a:p>
            <a:pPr algn="r"/>
            <a:r>
              <a:rPr lang="en-US" sz="5400" b="1" dirty="0">
                <a:solidFill>
                  <a:schemeClr val="bg1"/>
                </a:solidFill>
                <a:latin typeface="Proxima Nova ScOsf" charset="0"/>
                <a:ea typeface="Proxima Nova ScOsf" charset="0"/>
                <a:cs typeface="Proxima Nova ScOsf" charset="0"/>
              </a:rPr>
              <a:t>WAY FASTER</a:t>
            </a:r>
          </a:p>
        </p:txBody>
      </p:sp>
    </p:spTree>
    <p:extLst>
      <p:ext uri="{BB962C8B-B14F-4D97-AF65-F5344CB8AC3E}">
        <p14:creationId xmlns:p14="http://schemas.microsoft.com/office/powerpoint/2010/main" val="222973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1121329" y="4312659"/>
            <a:ext cx="12774850" cy="55948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1pPr>
            <a:lvl2pPr marL="74295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2pPr>
            <a:lvl3pPr marL="114300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3pPr>
            <a:lvl4pPr marL="160020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4pPr>
            <a:lvl5pPr marL="205740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40"/>
              </a:spcAft>
              <a:buNone/>
            </a:pPr>
            <a:endParaRPr lang="en-US" sz="3840" b="1" dirty="0">
              <a:latin typeface="Tahoma"/>
              <a:cs typeface="Tahoma"/>
            </a:endParaRPr>
          </a:p>
          <a:p>
            <a:pPr marL="0" indent="0">
              <a:buNone/>
            </a:pPr>
            <a:endParaRPr lang="en-US" sz="3840" dirty="0"/>
          </a:p>
        </p:txBody>
      </p:sp>
      <p:sp>
        <p:nvSpPr>
          <p:cNvPr id="4" name="TextBox 3"/>
          <p:cNvSpPr txBox="1"/>
          <p:nvPr/>
        </p:nvSpPr>
        <p:spPr>
          <a:xfrm>
            <a:off x="492860" y="492680"/>
            <a:ext cx="9627533" cy="644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5576B2"/>
                </a:solidFill>
              </a:rPr>
              <a:t>Q&amp;A</a:t>
            </a:r>
            <a:r>
              <a:rPr lang="en-US" sz="3200" dirty="0">
                <a:solidFill>
                  <a:srgbClr val="5576B2"/>
                </a:solidFill>
              </a:rPr>
              <a:t>| What </a:t>
            </a:r>
            <a:r>
              <a:rPr lang="en-US" sz="3200" dirty="0">
                <a:solidFill>
                  <a:srgbClr val="5576B2"/>
                </a:solidFill>
                <a:latin typeface="+mj-lt"/>
              </a:rPr>
              <a:t>will I get from my </a:t>
            </a:r>
            <a:r>
              <a:rPr lang="en-US" sz="3200" dirty="0" err="1">
                <a:solidFill>
                  <a:srgbClr val="5576B2"/>
                </a:solidFill>
                <a:latin typeface="+mj-lt"/>
              </a:rPr>
              <a:t>YouScience</a:t>
            </a:r>
            <a:r>
              <a:rPr lang="en-US" sz="3200" dirty="0">
                <a:solidFill>
                  <a:srgbClr val="5576B2"/>
                </a:solidFill>
                <a:latin typeface="+mj-lt"/>
              </a:rPr>
              <a:t> results?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6553104" y="2351412"/>
            <a:ext cx="4301258" cy="2611282"/>
          </a:xfrm>
          <a:prstGeom prst="wedgeRoundRectCallout">
            <a:avLst/>
          </a:prstGeom>
          <a:solidFill>
            <a:schemeClr val="bg1"/>
          </a:solidFill>
          <a:ln w="666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397420" y="3146125"/>
            <a:ext cx="4551224" cy="23499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1pPr>
            <a:lvl2pPr marL="74295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2pPr>
            <a:lvl3pPr marL="114300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3pPr>
            <a:lvl4pPr marL="160020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4pPr>
            <a:lvl5pPr marL="205740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buNone/>
            </a:pPr>
            <a:r>
              <a:rPr lang="en-US" sz="2800" dirty="0">
                <a:solidFill>
                  <a:srgbClr val="5576B2"/>
                </a:solidFill>
                <a:latin typeface="Calibri" charset="0"/>
                <a:ea typeface="Calibri" charset="0"/>
                <a:cs typeface="Calibri" charset="0"/>
              </a:rPr>
              <a:t>What am I going to do </a:t>
            </a:r>
          </a:p>
          <a:p>
            <a:pPr marL="0" lvl="1" algn="ctr">
              <a:buNone/>
            </a:pPr>
            <a:r>
              <a:rPr lang="en-US" sz="2800" b="1" dirty="0">
                <a:solidFill>
                  <a:srgbClr val="5576B2"/>
                </a:solidFill>
                <a:latin typeface="Calibri" charset="0"/>
                <a:ea typeface="Calibri" charset="0"/>
                <a:cs typeface="Calibri" charset="0"/>
              </a:rPr>
              <a:t>after high school</a:t>
            </a:r>
            <a:r>
              <a:rPr lang="en-US" sz="2800" dirty="0">
                <a:solidFill>
                  <a:srgbClr val="5576B2"/>
                </a:solidFill>
                <a:latin typeface="Calibri" charset="0"/>
                <a:ea typeface="Calibri" charset="0"/>
                <a:cs typeface="Calibri" charset="0"/>
              </a:rPr>
              <a:t>?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631260" y="2009082"/>
            <a:ext cx="4405260" cy="2951523"/>
          </a:xfrm>
          <a:prstGeom prst="wedgeEllipseCallout">
            <a:avLst/>
          </a:prstGeom>
          <a:solidFill>
            <a:schemeClr val="bg1"/>
          </a:solidFill>
          <a:ln w="666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561950" y="2742940"/>
            <a:ext cx="4278948" cy="18657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1pPr>
            <a:lvl2pPr marL="74295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2pPr>
            <a:lvl3pPr marL="114300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3pPr>
            <a:lvl4pPr marL="160020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4pPr>
            <a:lvl5pPr marL="205740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algn="ctr">
              <a:spcAft>
                <a:spcPts val="640"/>
              </a:spcAft>
              <a:buNone/>
            </a:pPr>
            <a:r>
              <a:rPr lang="en-US" sz="2800" dirty="0">
                <a:solidFill>
                  <a:srgbClr val="5576B2"/>
                </a:solidFill>
                <a:latin typeface="Calibri" charset="0"/>
                <a:ea typeface="Calibri" charset="0"/>
                <a:cs typeface="Calibri" charset="0"/>
              </a:rPr>
              <a:t>What careers are the </a:t>
            </a:r>
          </a:p>
          <a:p>
            <a:pPr marL="285750" lvl="1" algn="ctr">
              <a:spcAft>
                <a:spcPts val="640"/>
              </a:spcAft>
              <a:buNone/>
            </a:pPr>
            <a:r>
              <a:rPr lang="en-US" sz="2800" dirty="0">
                <a:solidFill>
                  <a:srgbClr val="5576B2"/>
                </a:solidFill>
                <a:latin typeface="Calibri" charset="0"/>
                <a:ea typeface="Calibri" charset="0"/>
                <a:cs typeface="Calibri" charset="0"/>
              </a:rPr>
              <a:t>right fit for me based on </a:t>
            </a:r>
            <a:r>
              <a:rPr lang="en-US" sz="2800" b="1" dirty="0">
                <a:solidFill>
                  <a:srgbClr val="5576B2"/>
                </a:solidFill>
                <a:latin typeface="Calibri" charset="0"/>
                <a:ea typeface="Calibri" charset="0"/>
                <a:cs typeface="Calibri" charset="0"/>
              </a:rPr>
              <a:t>my natural strengths</a:t>
            </a:r>
            <a:r>
              <a:rPr lang="en-US" sz="2800" dirty="0">
                <a:solidFill>
                  <a:srgbClr val="5576B2"/>
                </a:solidFill>
                <a:latin typeface="Calibri" charset="0"/>
                <a:ea typeface="Calibri" charset="0"/>
                <a:cs typeface="Calibri" charset="0"/>
              </a:rPr>
              <a:t>?</a:t>
            </a:r>
          </a:p>
        </p:txBody>
      </p:sp>
      <p:sp>
        <p:nvSpPr>
          <p:cNvPr id="11" name="Oval Callout 10"/>
          <p:cNvSpPr/>
          <p:nvPr/>
        </p:nvSpPr>
        <p:spPr>
          <a:xfrm flipH="1">
            <a:off x="9724554" y="3396617"/>
            <a:ext cx="4661694" cy="2951523"/>
          </a:xfrm>
          <a:prstGeom prst="wedgeEllipseCallout">
            <a:avLst/>
          </a:prstGeom>
          <a:solidFill>
            <a:schemeClr val="bg1"/>
          </a:solidFill>
          <a:ln w="666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9723924" y="4450886"/>
            <a:ext cx="4266389" cy="18657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1pPr>
            <a:lvl2pPr marL="74295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2pPr>
            <a:lvl3pPr marL="114300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3pPr>
            <a:lvl4pPr marL="160020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4pPr>
            <a:lvl5pPr marL="205740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algn="ctr">
              <a:spcAft>
                <a:spcPts val="640"/>
              </a:spcAft>
              <a:buNone/>
            </a:pPr>
            <a:r>
              <a:rPr lang="en-US" sz="2800" dirty="0">
                <a:solidFill>
                  <a:srgbClr val="5576B2"/>
                </a:solidFill>
                <a:latin typeface="Calibri" charset="0"/>
                <a:ea typeface="Calibri" charset="0"/>
                <a:cs typeface="Calibri" charset="0"/>
              </a:rPr>
              <a:t>Where do I </a:t>
            </a:r>
            <a:r>
              <a:rPr lang="en-US" sz="2800" b="1" dirty="0">
                <a:solidFill>
                  <a:srgbClr val="5576B2"/>
                </a:solidFill>
                <a:latin typeface="Calibri" charset="0"/>
                <a:ea typeface="Calibri" charset="0"/>
                <a:cs typeface="Calibri" charset="0"/>
              </a:rPr>
              <a:t>fit in the world </a:t>
            </a:r>
            <a:r>
              <a:rPr lang="en-US" sz="2800" dirty="0">
                <a:solidFill>
                  <a:srgbClr val="5576B2"/>
                </a:solidFill>
                <a:latin typeface="Calibri" charset="0"/>
                <a:ea typeface="Calibri" charset="0"/>
                <a:cs typeface="Calibri" charset="0"/>
              </a:rPr>
              <a:t>of work and careers?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3629559" y="4554971"/>
            <a:ext cx="3767671" cy="2073727"/>
          </a:xfrm>
          <a:prstGeom prst="wedgeRectCallout">
            <a:avLst/>
          </a:prstGeom>
          <a:solidFill>
            <a:schemeClr val="bg1"/>
          </a:solidFill>
          <a:ln w="666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3521534" y="4929319"/>
            <a:ext cx="3613383" cy="18657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1pPr>
            <a:lvl2pPr marL="74295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2pPr>
            <a:lvl3pPr marL="114300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3pPr>
            <a:lvl4pPr marL="160020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4pPr>
            <a:lvl5pPr marL="205740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algn="ctr">
              <a:spcAft>
                <a:spcPts val="640"/>
              </a:spcAft>
              <a:buNone/>
            </a:pPr>
            <a:r>
              <a:rPr lang="en-US" sz="2800" dirty="0">
                <a:solidFill>
                  <a:srgbClr val="5576B2"/>
                </a:solidFill>
                <a:latin typeface="Calibri" charset="0"/>
                <a:ea typeface="Calibri" charset="0"/>
                <a:cs typeface="Calibri" charset="0"/>
              </a:rPr>
              <a:t>How can I </a:t>
            </a:r>
            <a:r>
              <a:rPr lang="en-US" sz="2800" b="1" dirty="0">
                <a:solidFill>
                  <a:srgbClr val="5576B2"/>
                </a:solidFill>
                <a:latin typeface="Calibri" charset="0"/>
                <a:ea typeface="Calibri" charset="0"/>
                <a:cs typeface="Calibri" charset="0"/>
              </a:rPr>
              <a:t>describe myself</a:t>
            </a:r>
            <a:r>
              <a:rPr lang="en-US" sz="2800" dirty="0">
                <a:solidFill>
                  <a:srgbClr val="5576B2"/>
                </a:solidFill>
                <a:latin typeface="Calibri" charset="0"/>
                <a:ea typeface="Calibri" charset="0"/>
                <a:cs typeface="Calibri" charset="0"/>
              </a:rPr>
              <a:t> and who I am with confidence?</a:t>
            </a: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613794" y="1158915"/>
            <a:ext cx="7969004" cy="38106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 algn="ctr" defTabSz="410688">
              <a:lnSpc>
                <a:spcPct val="100000"/>
              </a:lnSpc>
              <a:defRPr sz="3200" b="1" i="0">
                <a:solidFill>
                  <a:srgbClr val="5576B2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1pPr>
            <a:lvl2pPr algn="ctr">
              <a:lnSpc>
                <a:spcPct val="90000"/>
              </a:lnSpc>
              <a:defRPr sz="5900">
                <a:latin typeface="Calibri Light"/>
                <a:ea typeface="Calibri Light"/>
                <a:cs typeface="Calibri Light"/>
                <a:sym typeface="Calibri Light"/>
              </a:defRPr>
            </a:lvl2pPr>
            <a:lvl3pPr algn="ctr">
              <a:lnSpc>
                <a:spcPct val="90000"/>
              </a:lnSpc>
              <a:defRPr sz="5900">
                <a:latin typeface="Calibri Light"/>
                <a:ea typeface="Calibri Light"/>
                <a:cs typeface="Calibri Light"/>
                <a:sym typeface="Calibri Light"/>
              </a:defRPr>
            </a:lvl3pPr>
            <a:lvl4pPr algn="ctr">
              <a:lnSpc>
                <a:spcPct val="90000"/>
              </a:lnSpc>
              <a:defRPr sz="5900">
                <a:latin typeface="Calibri Light"/>
                <a:ea typeface="Calibri Light"/>
                <a:cs typeface="Calibri Light"/>
                <a:sym typeface="Calibri Light"/>
              </a:defRPr>
            </a:lvl4pPr>
            <a:lvl5pPr algn="ctr">
              <a:lnSpc>
                <a:spcPct val="90000"/>
              </a:lnSpc>
              <a:defRPr sz="5900">
                <a:latin typeface="Calibri Light"/>
                <a:ea typeface="Calibri Light"/>
                <a:cs typeface="Calibri Light"/>
                <a:sym typeface="Calibri Light"/>
              </a:defRPr>
            </a:lvl5pPr>
            <a:lvl6pPr algn="ctr">
              <a:lnSpc>
                <a:spcPct val="90000"/>
              </a:lnSpc>
              <a:defRPr sz="5900">
                <a:latin typeface="Calibri Light"/>
                <a:ea typeface="Calibri Light"/>
                <a:cs typeface="Calibri Light"/>
                <a:sym typeface="Calibri Light"/>
              </a:defRPr>
            </a:lvl6pPr>
            <a:lvl7pPr algn="ctr">
              <a:lnSpc>
                <a:spcPct val="90000"/>
              </a:lnSpc>
              <a:defRPr sz="5900">
                <a:latin typeface="Calibri Light"/>
                <a:ea typeface="Calibri Light"/>
                <a:cs typeface="Calibri Light"/>
                <a:sym typeface="Calibri Light"/>
              </a:defRPr>
            </a:lvl7pPr>
            <a:lvl8pPr algn="ctr">
              <a:lnSpc>
                <a:spcPct val="90000"/>
              </a:lnSpc>
              <a:defRPr sz="5900">
                <a:latin typeface="Calibri Light"/>
                <a:ea typeface="Calibri Light"/>
                <a:cs typeface="Calibri Light"/>
                <a:sym typeface="Calibri Light"/>
              </a:defRPr>
            </a:lvl8pPr>
            <a:lvl9pPr algn="ctr">
              <a:lnSpc>
                <a:spcPct val="90000"/>
              </a:lnSpc>
              <a:defRPr sz="5900"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l">
              <a:spcAft>
                <a:spcPts val="640"/>
              </a:spcAft>
              <a:defRPr sz="1800" b="0" cap="none" spc="0">
                <a:solidFill>
                  <a:srgbClr val="000000"/>
                </a:solidFill>
              </a:defRPr>
            </a:pPr>
            <a:r>
              <a:rPr lang="en-US" sz="1800" b="0" dirty="0">
                <a:solidFill>
                  <a:srgbClr val="7F7F7F"/>
                </a:solidFill>
                <a:ea typeface="Calibri" charset="0"/>
                <a:cs typeface="Calibri" charset="0"/>
              </a:rPr>
              <a:t>You will be able to answer these questions:</a:t>
            </a:r>
          </a:p>
        </p:txBody>
      </p:sp>
    </p:spTree>
    <p:extLst>
      <p:ext uri="{BB962C8B-B14F-4D97-AF65-F5344CB8AC3E}">
        <p14:creationId xmlns:p14="http://schemas.microsoft.com/office/powerpoint/2010/main" val="2688709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65598" y="2349788"/>
            <a:ext cx="28504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860" y="492680"/>
            <a:ext cx="13223140" cy="644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5576B2"/>
                </a:solidFill>
              </a:rPr>
              <a:t>THE YOUSCIENCE EXPERIENCE </a:t>
            </a:r>
            <a:r>
              <a:rPr lang="en-US" sz="3200" dirty="0">
                <a:solidFill>
                  <a:srgbClr val="5576B2"/>
                </a:solidFill>
              </a:rPr>
              <a:t>| Results Overview</a:t>
            </a:r>
            <a:endParaRPr lang="en-US" sz="3200" dirty="0">
              <a:solidFill>
                <a:srgbClr val="5576B2"/>
              </a:solidFill>
              <a:latin typeface="+mj-lt"/>
            </a:endParaRPr>
          </a:p>
        </p:txBody>
      </p:sp>
      <p:pic>
        <p:nvPicPr>
          <p:cNvPr id="2" name="Online Media 1" descr="Profile Results Walkthrough">
            <a:hlinkClick r:id="" action="ppaction://media"/>
            <a:extLst>
              <a:ext uri="{FF2B5EF4-FFF2-40B4-BE49-F238E27FC236}">
                <a16:creationId xmlns:a16="http://schemas.microsoft.com/office/drawing/2014/main" id="{E5F8EEA7-1B7B-4043-87B5-A345ACC9FC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91449" y="1480625"/>
            <a:ext cx="8850702" cy="498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2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65598" y="2349788"/>
            <a:ext cx="28504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Discover what career fields are most closely linked to your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natural gifts &amp; abilities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. </a:t>
            </a:r>
          </a:p>
          <a:p>
            <a:pPr algn="ctr"/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860" y="492680"/>
            <a:ext cx="13223140" cy="644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5576B2"/>
                </a:solidFill>
              </a:rPr>
              <a:t>THE YOUSCIENCE EXPERIENCE </a:t>
            </a:r>
            <a:r>
              <a:rPr lang="en-US" sz="3200" dirty="0">
                <a:solidFill>
                  <a:srgbClr val="5576B2"/>
                </a:solidFill>
              </a:rPr>
              <a:t>| Know your strengths</a:t>
            </a:r>
            <a:endParaRPr lang="en-US" sz="3200" dirty="0">
              <a:solidFill>
                <a:srgbClr val="5576B2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351D80-E6DF-EC41-B113-E7B0D15A63B0}"/>
              </a:ext>
            </a:extLst>
          </p:cNvPr>
          <p:cNvSpPr txBox="1"/>
          <p:nvPr/>
        </p:nvSpPr>
        <p:spPr>
          <a:xfrm>
            <a:off x="695739" y="1700901"/>
            <a:ext cx="1039559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+mj-lt"/>
              </a:rPr>
              <a:t>After review your </a:t>
            </a:r>
            <a:r>
              <a:rPr lang="en-US" sz="2700" dirty="0" err="1">
                <a:latin typeface="+mj-lt"/>
              </a:rPr>
              <a:t>YouScience</a:t>
            </a:r>
            <a:r>
              <a:rPr lang="en-US" sz="2700" dirty="0">
                <a:latin typeface="+mj-lt"/>
              </a:rPr>
              <a:t> results, make a short list: What are some of your greatest strengths?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+mj-lt"/>
              </a:rPr>
              <a:t>They can relate to school, another activity or club outside of school, or even qualities relating to your personality. </a:t>
            </a:r>
          </a:p>
          <a:p>
            <a:endParaRPr lang="en-US" sz="2700" dirty="0">
              <a:latin typeface="+mj-lt"/>
            </a:endParaRPr>
          </a:p>
          <a:p>
            <a:r>
              <a:rPr lang="en-US" sz="2700" dirty="0">
                <a:latin typeface="+mj-lt"/>
              </a:rPr>
              <a:t>For example: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+mj-lt"/>
              </a:rPr>
              <a:t>I’m a visual scanner- I have a natural talent for editing and proofreading.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+mj-lt"/>
              </a:rPr>
              <a:t>I like routines because they help me perform my best.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+mj-lt"/>
              </a:rPr>
              <a:t>I’m interested in artistic work where I can be creative. </a:t>
            </a:r>
          </a:p>
          <a:p>
            <a:endParaRPr lang="en-US" sz="2700" dirty="0">
              <a:latin typeface="+mj-lt"/>
            </a:endParaRPr>
          </a:p>
          <a:p>
            <a:r>
              <a:rPr lang="en-US" sz="2700" dirty="0">
                <a:latin typeface="+mj-lt"/>
              </a:rPr>
              <a:t>Brainstorm- how can I use these strengths at school and in my future career?</a:t>
            </a:r>
          </a:p>
        </p:txBody>
      </p:sp>
    </p:spTree>
    <p:extLst>
      <p:ext uri="{BB962C8B-B14F-4D97-AF65-F5344CB8AC3E}">
        <p14:creationId xmlns:p14="http://schemas.microsoft.com/office/powerpoint/2010/main" val="141150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65598" y="2349788"/>
            <a:ext cx="28504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Discover what career fields are most closely linked to your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natural gifts &amp; abilities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. </a:t>
            </a:r>
          </a:p>
          <a:p>
            <a:pPr algn="ctr"/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860" y="492680"/>
            <a:ext cx="13223140" cy="644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5576B2"/>
                </a:solidFill>
              </a:rPr>
              <a:t>THE YOUSCIENCE EXPERIENCE </a:t>
            </a:r>
            <a:r>
              <a:rPr lang="en-US" sz="3200" dirty="0">
                <a:solidFill>
                  <a:srgbClr val="5576B2"/>
                </a:solidFill>
              </a:rPr>
              <a:t>| Explore your Career Matches</a:t>
            </a:r>
            <a:endParaRPr lang="en-US" sz="3200" dirty="0">
              <a:solidFill>
                <a:srgbClr val="5576B2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351D80-E6DF-EC41-B113-E7B0D15A63B0}"/>
              </a:ext>
            </a:extLst>
          </p:cNvPr>
          <p:cNvSpPr txBox="1"/>
          <p:nvPr/>
        </p:nvSpPr>
        <p:spPr>
          <a:xfrm>
            <a:off x="678806" y="1316765"/>
            <a:ext cx="10915096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+mj-lt"/>
              </a:rPr>
              <a:t>Next, explore your best fit career matches based on your aptitudes and interests, and make a list of your top choices:</a:t>
            </a:r>
          </a:p>
          <a:p>
            <a:endParaRPr lang="en-US" sz="2700" dirty="0">
              <a:latin typeface="+mj-lt"/>
            </a:endParaRPr>
          </a:p>
          <a:p>
            <a:r>
              <a:rPr lang="en-US" sz="2700" dirty="0">
                <a:latin typeface="+mj-lt"/>
              </a:rPr>
              <a:t>Ex: </a:t>
            </a:r>
            <a:r>
              <a:rPr lang="en-US" sz="2500" b="1" dirty="0">
                <a:latin typeface="+mj-lt"/>
              </a:rPr>
              <a:t>Top 3 Best Fit Careers based on Aptitude fit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+mj-lt"/>
              </a:rPr>
              <a:t>Occupational Therapy Assistant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+mj-lt"/>
              </a:rPr>
              <a:t>Sound Engineering Technician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+mj-lt"/>
              </a:rPr>
              <a:t>Landscape Architect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 dirty="0">
              <a:latin typeface="+mj-lt"/>
            </a:endParaRPr>
          </a:p>
          <a:p>
            <a:r>
              <a:rPr lang="en-US" sz="2500" dirty="0"/>
              <a:t>Ex: </a:t>
            </a:r>
            <a:r>
              <a:rPr lang="en-US" sz="2500" b="1" dirty="0"/>
              <a:t>Top 3 Best Fit Clusters based on Overall fit (aptitude + interest)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Secondary School Counselor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Preschool Teacher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Graphic Designer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 dirty="0"/>
          </a:p>
          <a:p>
            <a:r>
              <a:rPr lang="en-US" sz="2500" dirty="0"/>
              <a:t>Brainstorm: What educational path(s) do you need to look at pursuing based on your career matches?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076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795867" y="1874259"/>
            <a:ext cx="12733866" cy="53510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The chat tool is available to you in the bottom right-hand corner of the screen as soon as you log in.  Use it any time if you have questions about the test. </a:t>
            </a:r>
          </a:p>
          <a:p>
            <a:pPr marL="0" indent="0" algn="ctr">
              <a:buNone/>
            </a:pPr>
            <a:endParaRPr lang="en-US" sz="30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buNone/>
            </a:pPr>
            <a:endParaRPr lang="en-US" sz="30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buNone/>
            </a:pPr>
            <a:endParaRPr lang="en-US" sz="30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buNone/>
            </a:pPr>
            <a:endParaRPr lang="en-US" sz="30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buNone/>
            </a:pPr>
            <a:endParaRPr lang="en-US" sz="30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Inappropriate chats and those not related to </a:t>
            </a:r>
            <a:r>
              <a:rPr lang="en-US" sz="3000" dirty="0" err="1">
                <a:solidFill>
                  <a:schemeClr val="bg1">
                    <a:lumMod val="65000"/>
                  </a:schemeClr>
                </a:solidFill>
              </a:rPr>
              <a:t>YouScience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will be reported to your school.</a:t>
            </a:r>
          </a:p>
          <a:p>
            <a:pPr marL="0" indent="0" algn="ctr">
              <a:buNone/>
            </a:pPr>
            <a:endParaRPr lang="en-US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860" y="492680"/>
            <a:ext cx="8210873" cy="644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5576B2"/>
                </a:solidFill>
              </a:rPr>
              <a:t>GETTING STARTED</a:t>
            </a:r>
            <a:r>
              <a:rPr lang="en-US" sz="3200" dirty="0">
                <a:solidFill>
                  <a:srgbClr val="5576B2"/>
                </a:solidFill>
              </a:rPr>
              <a:t>| </a:t>
            </a:r>
            <a:r>
              <a:rPr lang="en-US" sz="3200" dirty="0">
                <a:solidFill>
                  <a:srgbClr val="5576B2"/>
                </a:solidFill>
                <a:latin typeface="+mj-lt"/>
              </a:rPr>
              <a:t>Questions?</a:t>
            </a:r>
          </a:p>
          <a:p>
            <a:endParaRPr lang="en-US" sz="3200" dirty="0">
              <a:solidFill>
                <a:srgbClr val="5576B2"/>
              </a:solidFill>
              <a:latin typeface="+mj-lt"/>
            </a:endParaRPr>
          </a:p>
        </p:txBody>
      </p:sp>
      <p:pic>
        <p:nvPicPr>
          <p:cNvPr id="6" name="Picture 5" descr="Screen Shot 2017-08-07 at 9.22.31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7"/>
          <a:stretch/>
        </p:blipFill>
        <p:spPr>
          <a:xfrm>
            <a:off x="4598296" y="3674533"/>
            <a:ext cx="5387646" cy="140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37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2860" y="2464326"/>
            <a:ext cx="13223140" cy="12963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5400" dirty="0">
                <a:solidFill>
                  <a:srgbClr val="5576B2"/>
                </a:solidFill>
                <a:latin typeface="+mj-lt"/>
              </a:rPr>
              <a:t>Ready, set, </a:t>
            </a:r>
            <a:r>
              <a:rPr lang="en-US" sz="5400" b="1" dirty="0">
                <a:solidFill>
                  <a:srgbClr val="5576B2"/>
                </a:solidFill>
                <a:latin typeface="+mj-lt"/>
              </a:rPr>
              <a:t>go</a:t>
            </a:r>
            <a:r>
              <a:rPr lang="en-US" sz="5400" dirty="0">
                <a:solidFill>
                  <a:srgbClr val="5576B2"/>
                </a:solidFill>
                <a:latin typeface="+mj-lt"/>
              </a:rPr>
              <a:t>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2"/>
          <a:stretch/>
        </p:blipFill>
        <p:spPr>
          <a:xfrm flipH="1">
            <a:off x="5673539" y="3760689"/>
            <a:ext cx="8295586" cy="431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73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14B5E6BD3374FB6A784F2C6DA5802" ma:contentTypeVersion="11" ma:contentTypeDescription="Create a new document." ma:contentTypeScope="" ma:versionID="9d1abe19588fad861cb72a22398a9e18">
  <xsd:schema xmlns:xsd="http://www.w3.org/2001/XMLSchema" xmlns:xs="http://www.w3.org/2001/XMLSchema" xmlns:p="http://schemas.microsoft.com/office/2006/metadata/properties" xmlns:ns2="d0afbb8c-4a58-4013-8c78-d0ae4ecb366b" xmlns:ns3="b66be3d7-8284-4639-a015-f231ab4ea634" targetNamespace="http://schemas.microsoft.com/office/2006/metadata/properties" ma:root="true" ma:fieldsID="68b2324daf03437af95e2362456bf6d5" ns2:_="" ns3:_="">
    <xsd:import namespace="d0afbb8c-4a58-4013-8c78-d0ae4ecb366b"/>
    <xsd:import namespace="b66be3d7-8284-4639-a015-f231ab4ea6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afbb8c-4a58-4013-8c78-d0ae4ecb36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6be3d7-8284-4639-a015-f231ab4ea63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CBDB8D-2BEC-4ECC-A3CB-4419048A7F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afbb8c-4a58-4013-8c78-d0ae4ecb366b"/>
    <ds:schemaRef ds:uri="b66be3d7-8284-4639-a015-f231ab4ea6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27674</TotalTime>
  <Words>480</Words>
  <Application>Microsoft Office PowerPoint</Application>
  <PresentationFormat>Custom</PresentationFormat>
  <Paragraphs>71</Paragraphs>
  <Slides>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Proxima Nova</vt:lpstr>
      <vt:lpstr>Proxima Nova ScOsf</vt:lpstr>
      <vt:lpstr>Proxima Nova Semibold</vt:lpstr>
      <vt:lpstr>Tahoma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/>
  <dc:creator>Diana</dc:creator>
  <cp:keywords/>
  <dc:description/>
  <cp:lastModifiedBy>Jarabek, Brooke R</cp:lastModifiedBy>
  <cp:revision>339</cp:revision>
  <cp:lastPrinted>2017-08-22T18:40:52Z</cp:lastPrinted>
  <dcterms:created xsi:type="dcterms:W3CDTF">2010-04-12T23:12:02Z</dcterms:created>
  <dcterms:modified xsi:type="dcterms:W3CDTF">2021-02-01T14:36:42Z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0x0101008C614B5E6BD3374FB6A784F2C6DA5802</vt:lpwstr>
  </property>
  <property fmtid="{D5CDD505-2E9C-101B-9397-08002B2CF9AE}" pid="3" name="MSIP_Label_0ee3c538-ec52-435f-ae58-017644bd9513_Enabled">
    <vt:lpwstr>true</vt:lpwstr>
  </property>
  <property fmtid="{D5CDD505-2E9C-101B-9397-08002B2CF9AE}" pid="4" name="MSIP_Label_0ee3c538-ec52-435f-ae58-017644bd9513_SetDate">
    <vt:lpwstr>2021-01-29T15:06:32Z</vt:lpwstr>
  </property>
  <property fmtid="{D5CDD505-2E9C-101B-9397-08002B2CF9AE}" pid="5" name="MSIP_Label_0ee3c538-ec52-435f-ae58-017644bd9513_Method">
    <vt:lpwstr>Standard</vt:lpwstr>
  </property>
  <property fmtid="{D5CDD505-2E9C-101B-9397-08002B2CF9AE}" pid="6" name="MSIP_Label_0ee3c538-ec52-435f-ae58-017644bd9513_Name">
    <vt:lpwstr>0ee3c538-ec52-435f-ae58-017644bd9513</vt:lpwstr>
  </property>
  <property fmtid="{D5CDD505-2E9C-101B-9397-08002B2CF9AE}" pid="7" name="MSIP_Label_0ee3c538-ec52-435f-ae58-017644bd9513_SiteId">
    <vt:lpwstr>0cdcb198-8169-4b70-ba9f-da7e3ba700c2</vt:lpwstr>
  </property>
  <property fmtid="{D5CDD505-2E9C-101B-9397-08002B2CF9AE}" pid="8" name="MSIP_Label_0ee3c538-ec52-435f-ae58-017644bd9513_ActionId">
    <vt:lpwstr/>
  </property>
  <property fmtid="{D5CDD505-2E9C-101B-9397-08002B2CF9AE}" pid="9" name="MSIP_Label_0ee3c538-ec52-435f-ae58-017644bd9513_ContentBits">
    <vt:lpwstr>0</vt:lpwstr>
  </property>
</Properties>
</file>